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D6C9DD-5EDD-4577-B297-4ABDF86D57B0}" v="839" dt="2022-05-24T16:52:24.1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81755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21486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53316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02729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493590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63767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195474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37078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 dirty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492944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51285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385998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1CF29-96E8-4144-AA39-42C94D2C7036}" type="datetimeFigureOut">
              <a:rPr lang="ro-RO" smtClean="0"/>
              <a:t>22.07.2022</a:t>
            </a:fld>
            <a:endParaRPr lang="ro-R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3277-8DC3-467F-895C-37AE4C6F044E}" type="slidenum">
              <a:rPr lang="ro-RO" smtClean="0"/>
              <a:t>‹#›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40534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reptunghi 3">
            <a:extLst>
              <a:ext uri="{FF2B5EF4-FFF2-40B4-BE49-F238E27FC236}">
                <a16:creationId xmlns:a16="http://schemas.microsoft.com/office/drawing/2014/main" id="{28C298C1-D53F-B8A9-D490-5D2668242D66}"/>
              </a:ext>
            </a:extLst>
          </p:cNvPr>
          <p:cNvSpPr/>
          <p:nvPr/>
        </p:nvSpPr>
        <p:spPr>
          <a:xfrm>
            <a:off x="184728" y="189345"/>
            <a:ext cx="8765308" cy="64654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3C7D1975-0E6D-5CA3-B1A4-1B759F0C2A46}"/>
              </a:ext>
            </a:extLst>
          </p:cNvPr>
          <p:cNvSpPr txBox="1"/>
          <p:nvPr/>
        </p:nvSpPr>
        <p:spPr>
          <a:xfrm>
            <a:off x="1256145" y="576155"/>
            <a:ext cx="6622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600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Ce literă lipsește din cuvânt?</a:t>
            </a:r>
          </a:p>
        </p:txBody>
      </p:sp>
      <p:grpSp>
        <p:nvGrpSpPr>
          <p:cNvPr id="20" name="Grupare 19">
            <a:extLst>
              <a:ext uri="{FF2B5EF4-FFF2-40B4-BE49-F238E27FC236}">
                <a16:creationId xmlns:a16="http://schemas.microsoft.com/office/drawing/2014/main" id="{550F1C5C-64F8-E65F-966E-6B93AEFA389C}"/>
              </a:ext>
            </a:extLst>
          </p:cNvPr>
          <p:cNvGrpSpPr/>
          <p:nvPr/>
        </p:nvGrpSpPr>
        <p:grpSpPr>
          <a:xfrm>
            <a:off x="754194" y="2424606"/>
            <a:ext cx="3041951" cy="2668904"/>
            <a:chOff x="970381" y="2733964"/>
            <a:chExt cx="3041951" cy="2668904"/>
          </a:xfrm>
        </p:grpSpPr>
        <p:pic>
          <p:nvPicPr>
            <p:cNvPr id="11" name="Imagine 10" descr="O imagine care conține text, electronice, computer&#10;&#10;Descriere generată automat">
              <a:extLst>
                <a:ext uri="{FF2B5EF4-FFF2-40B4-BE49-F238E27FC236}">
                  <a16:creationId xmlns:a16="http://schemas.microsoft.com/office/drawing/2014/main" id="{59D3E937-36CF-3295-7452-A31D227EB4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381" y="2733964"/>
              <a:ext cx="2344910" cy="2344910"/>
            </a:xfrm>
            <a:prstGeom prst="rect">
              <a:avLst/>
            </a:prstGeom>
          </p:spPr>
        </p:pic>
        <p:pic>
          <p:nvPicPr>
            <p:cNvPr id="13" name="Imagine 12">
              <a:extLst>
                <a:ext uri="{FF2B5EF4-FFF2-40B4-BE49-F238E27FC236}">
                  <a16:creationId xmlns:a16="http://schemas.microsoft.com/office/drawing/2014/main" id="{2D8D7286-6F38-2DBD-5F95-EEEE9870E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7254" y="4477790"/>
              <a:ext cx="925078" cy="925078"/>
            </a:xfrm>
            <a:prstGeom prst="rect">
              <a:avLst/>
            </a:prstGeom>
          </p:spPr>
        </p:pic>
        <p:sp>
          <p:nvSpPr>
            <p:cNvPr id="14" name="CasetăText 13">
              <a:extLst>
                <a:ext uri="{FF2B5EF4-FFF2-40B4-BE49-F238E27FC236}">
                  <a16:creationId xmlns:a16="http://schemas.microsoft.com/office/drawing/2014/main" id="{9D464155-5F3E-1132-4068-5B3467E57FD3}"/>
                </a:ext>
              </a:extLst>
            </p:cNvPr>
            <p:cNvSpPr txBox="1"/>
            <p:nvPr/>
          </p:nvSpPr>
          <p:spPr>
            <a:xfrm>
              <a:off x="1376218" y="2844800"/>
              <a:ext cx="2770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</a:t>
              </a:r>
            </a:p>
          </p:txBody>
        </p:sp>
        <p:pic>
          <p:nvPicPr>
            <p:cNvPr id="16" name="Imagine 15" descr="O imagine care conține text, cuvinte încrucișate, grafice vectoriale, miniatură&#10;&#10;Descriere generată automat">
              <a:extLst>
                <a:ext uri="{FF2B5EF4-FFF2-40B4-BE49-F238E27FC236}">
                  <a16:creationId xmlns:a16="http://schemas.microsoft.com/office/drawing/2014/main" id="{CD1B4890-3057-BA19-3538-D992ED53D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3309" y="3324968"/>
              <a:ext cx="389993" cy="389993"/>
            </a:xfrm>
            <a:prstGeom prst="rect">
              <a:avLst/>
            </a:prstGeom>
          </p:spPr>
        </p:pic>
        <p:sp>
          <p:nvSpPr>
            <p:cNvPr id="17" name="CasetăText 16">
              <a:extLst>
                <a:ext uri="{FF2B5EF4-FFF2-40B4-BE49-F238E27FC236}">
                  <a16:creationId xmlns:a16="http://schemas.microsoft.com/office/drawing/2014/main" id="{4CBBC1EA-7BD7-4DC1-BD25-5572A642FD94}"/>
                </a:ext>
              </a:extLst>
            </p:cNvPr>
            <p:cNvSpPr txBox="1"/>
            <p:nvPr/>
          </p:nvSpPr>
          <p:spPr>
            <a:xfrm>
              <a:off x="2142836" y="3429000"/>
              <a:ext cx="711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>
                  <a:latin typeface="Comic Sans MS" panose="030F0702030302020204" pitchFamily="66" charset="0"/>
                </a:rPr>
                <a:t>_oc</a:t>
              </a:r>
            </a:p>
          </p:txBody>
        </p:sp>
        <p:sp>
          <p:nvSpPr>
            <p:cNvPr id="18" name="CasetăText 17">
              <a:extLst>
                <a:ext uri="{FF2B5EF4-FFF2-40B4-BE49-F238E27FC236}">
                  <a16:creationId xmlns:a16="http://schemas.microsoft.com/office/drawing/2014/main" id="{DBBC7AD5-1385-5B04-E1DA-245A86966D1E}"/>
                </a:ext>
              </a:extLst>
            </p:cNvPr>
            <p:cNvSpPr txBox="1"/>
            <p:nvPr/>
          </p:nvSpPr>
          <p:spPr>
            <a:xfrm>
              <a:off x="1699490" y="2844800"/>
              <a:ext cx="2770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  <p:sp>
          <p:nvSpPr>
            <p:cNvPr id="19" name="CasetăText 18">
              <a:extLst>
                <a:ext uri="{FF2B5EF4-FFF2-40B4-BE49-F238E27FC236}">
                  <a16:creationId xmlns:a16="http://schemas.microsoft.com/office/drawing/2014/main" id="{970BEADB-A290-F1A8-CF5C-58D5E09EBA2E}"/>
                </a:ext>
              </a:extLst>
            </p:cNvPr>
            <p:cNvSpPr txBox="1"/>
            <p:nvPr/>
          </p:nvSpPr>
          <p:spPr>
            <a:xfrm>
              <a:off x="2004290" y="2846546"/>
              <a:ext cx="2770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b="1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sp>
        <p:nvSpPr>
          <p:cNvPr id="21" name="CasetăText 20">
            <a:extLst>
              <a:ext uri="{FF2B5EF4-FFF2-40B4-BE49-F238E27FC236}">
                <a16:creationId xmlns:a16="http://schemas.microsoft.com/office/drawing/2014/main" id="{705055E0-BAAB-0CC8-4142-6E52D172C63F}"/>
              </a:ext>
            </a:extLst>
          </p:cNvPr>
          <p:cNvSpPr txBox="1"/>
          <p:nvPr/>
        </p:nvSpPr>
        <p:spPr>
          <a:xfrm>
            <a:off x="3796145" y="2821907"/>
            <a:ext cx="4969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o-RO" dirty="0">
                <a:latin typeface="Comic Sans MS" panose="030F0702030302020204" pitchFamily="66" charset="0"/>
              </a:rPr>
              <a:t>Denumești imaginea.</a:t>
            </a:r>
          </a:p>
          <a:p>
            <a:pPr marL="342900" indent="-342900">
              <a:buAutoNum type="arabicPeriod"/>
            </a:pPr>
            <a:r>
              <a:rPr lang="ro-RO" dirty="0">
                <a:latin typeface="Comic Sans MS" panose="030F0702030302020204" pitchFamily="66" charset="0"/>
              </a:rPr>
              <a:t>Citești literele scrise deasupra imaginii.</a:t>
            </a:r>
          </a:p>
          <a:p>
            <a:pPr marL="342900" indent="-342900">
              <a:buAutoNum type="arabicPeriod"/>
            </a:pPr>
            <a:r>
              <a:rPr lang="ro-RO" dirty="0">
                <a:latin typeface="Comic Sans MS" panose="030F0702030302020204" pitchFamily="66" charset="0"/>
              </a:rPr>
              <a:t>Dai clic pe litera potrivită.</a:t>
            </a:r>
          </a:p>
          <a:p>
            <a:pPr marL="342900" indent="-342900">
              <a:buAutoNum type="arabicPeriod"/>
            </a:pPr>
            <a:r>
              <a:rPr lang="ro-RO" dirty="0">
                <a:latin typeface="Comic Sans MS" panose="030F0702030302020204" pitchFamily="66" charset="0"/>
              </a:rPr>
              <a:t>Citești cuvântul întreg.</a:t>
            </a:r>
          </a:p>
        </p:txBody>
      </p:sp>
      <p:sp>
        <p:nvSpPr>
          <p:cNvPr id="22" name="CasetăText 21">
            <a:extLst>
              <a:ext uri="{FF2B5EF4-FFF2-40B4-BE49-F238E27FC236}">
                <a16:creationId xmlns:a16="http://schemas.microsoft.com/office/drawing/2014/main" id="{D0B0E23E-B1D1-7969-4FF3-096F7590416F}"/>
              </a:ext>
            </a:extLst>
          </p:cNvPr>
          <p:cNvSpPr txBox="1"/>
          <p:nvPr/>
        </p:nvSpPr>
        <p:spPr>
          <a:xfrm>
            <a:off x="2558472" y="6299323"/>
            <a:ext cx="4017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>
                <a:latin typeface="Comic Sans MS" panose="030F0702030302020204" pitchFamily="66" charset="0"/>
              </a:rPr>
              <a:t>https://profesorpsihopedagog.com</a:t>
            </a:r>
          </a:p>
        </p:txBody>
      </p:sp>
    </p:spTree>
    <p:extLst>
      <p:ext uri="{BB962C8B-B14F-4D97-AF65-F5344CB8AC3E}">
        <p14:creationId xmlns:p14="http://schemas.microsoft.com/office/powerpoint/2010/main" val="619068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716986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v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6" name="d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7" name="b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70149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m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6" name="t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7" name="z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231375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21302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0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f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6" name="v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7" name="l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6954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b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6" name="v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7" name="c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96159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s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z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z</a:t>
            </a:r>
          </a:p>
        </p:txBody>
      </p:sp>
      <p:sp>
        <p:nvSpPr>
          <p:cNvPr id="7" name="ș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ș</a:t>
            </a:r>
          </a:p>
        </p:txBody>
      </p:sp>
    </p:spTree>
    <p:extLst>
      <p:ext uri="{BB962C8B-B14F-4D97-AF65-F5344CB8AC3E}">
        <p14:creationId xmlns:p14="http://schemas.microsoft.com/office/powerpoint/2010/main" val="327720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076136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t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6" name="b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7" name="d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83410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076705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n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6" name="m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7" name="j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55546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b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6" name="h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7" name="p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413825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138 L -0.21302 0.6201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0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364515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m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6" name="v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7" name="r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33260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3875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p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6" name="d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7" name="c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20842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21666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ș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ș</a:t>
            </a:r>
          </a:p>
        </p:txBody>
      </p:sp>
      <p:sp>
        <p:nvSpPr>
          <p:cNvPr id="6" name="c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7" name="s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22021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173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095940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s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g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7" name="c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86004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21302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0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z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z</a:t>
            </a:r>
          </a:p>
        </p:txBody>
      </p:sp>
      <p:sp>
        <p:nvSpPr>
          <p:cNvPr id="6" name="s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7" name="t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20960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s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ț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ț</a:t>
            </a:r>
          </a:p>
        </p:txBody>
      </p:sp>
      <p:sp>
        <p:nvSpPr>
          <p:cNvPr id="7" name="z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723390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421090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g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6" name="l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7" name="s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42027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21302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0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l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6" name="r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7" name="f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239939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2361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n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6" name="m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7" name="h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376600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208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r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6" name="l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7" name="t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14299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303223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b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6" name="p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7" name="j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45892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09792 0.6180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s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c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68618" y="996223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7" name="v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303712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111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205234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d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6" name="n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73236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7" name="p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82276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-0.09792 0.6180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3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c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6" name="t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73236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7" name="g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9343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">
            <a:extLst>
              <a:ext uri="{FF2B5EF4-FFF2-40B4-BE49-F238E27FC236}">
                <a16:creationId xmlns:a16="http://schemas.microsoft.com/office/drawing/2014/main" id="{FF7047C7-85AD-6A83-476F-AD54F97CC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2000" y="2529000"/>
            <a:ext cx="1800000" cy="1800000"/>
          </a:xfrm>
          <a:prstGeom prst="rect">
            <a:avLst/>
          </a:prstGeom>
        </p:spPr>
      </p:pic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155199"/>
              </p:ext>
            </p:extLst>
          </p:nvPr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m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6" name="n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73236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7" name="r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08410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1614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uvânt">
            <a:extLst>
              <a:ext uri="{FF2B5EF4-FFF2-40B4-BE49-F238E27FC236}">
                <a16:creationId xmlns:a16="http://schemas.microsoft.com/office/drawing/2014/main" id="{7A4A2ABF-31EF-3306-AD7F-C992D0AD4BFC}"/>
              </a:ext>
            </a:extLst>
          </p:cNvPr>
          <p:cNvGraphicFramePr>
            <a:graphicFrameLocks noGrp="1"/>
          </p:cNvGraphicFramePr>
          <p:nvPr/>
        </p:nvGraphicFramePr>
        <p:xfrm>
          <a:off x="3217382" y="5153891"/>
          <a:ext cx="27000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620828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9404827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77353549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endParaRPr lang="ro-RO" sz="4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4000" dirty="0">
                          <a:latin typeface="Comic Sans MS" panose="030F0702030302020204" pitchFamily="66" charset="0"/>
                        </a:rPr>
                        <a:t>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855039"/>
                  </a:ext>
                </a:extLst>
              </a:tr>
            </a:tbl>
          </a:graphicData>
        </a:graphic>
      </p:graphicFrame>
      <p:sp>
        <p:nvSpPr>
          <p:cNvPr id="5" name="s">
            <a:extLst>
              <a:ext uri="{FF2B5EF4-FFF2-40B4-BE49-F238E27FC236}">
                <a16:creationId xmlns:a16="http://schemas.microsoft.com/office/drawing/2014/main" id="{A2FC7F31-2E84-9E54-A67E-6797258B3AE8}"/>
              </a:ext>
            </a:extLst>
          </p:cNvPr>
          <p:cNvSpPr txBox="1"/>
          <p:nvPr/>
        </p:nvSpPr>
        <p:spPr>
          <a:xfrm>
            <a:off x="302511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6" name="c">
            <a:extLst>
              <a:ext uri="{FF2B5EF4-FFF2-40B4-BE49-F238E27FC236}">
                <a16:creationId xmlns:a16="http://schemas.microsoft.com/office/drawing/2014/main" id="{8E2EEB31-45B7-2077-773E-C1A5BB060B22}"/>
              </a:ext>
            </a:extLst>
          </p:cNvPr>
          <p:cNvSpPr txBox="1"/>
          <p:nvPr/>
        </p:nvSpPr>
        <p:spPr>
          <a:xfrm>
            <a:off x="4073236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7" name="m">
            <a:extLst>
              <a:ext uri="{FF2B5EF4-FFF2-40B4-BE49-F238E27FC236}">
                <a16:creationId xmlns:a16="http://schemas.microsoft.com/office/drawing/2014/main" id="{70FE966A-35D0-57F4-3318-86432B49446F}"/>
              </a:ext>
            </a:extLst>
          </p:cNvPr>
          <p:cNvSpPr txBox="1"/>
          <p:nvPr/>
        </p:nvSpPr>
        <p:spPr>
          <a:xfrm>
            <a:off x="5121361" y="990300"/>
            <a:ext cx="9975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Comic Sans MS" panose="030F0702030302020204" pitchFamily="66" charset="0"/>
              </a:rPr>
              <a:t>m</a:t>
            </a:r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DC3DAC75-BE76-0E9E-8FB3-5C6E1B2F7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382" y="2526038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5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-0.09896 0.621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3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emă Office">
  <a:themeElements>
    <a:clrScheme name="Temă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ă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ă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155</Words>
  <Application>Microsoft Office PowerPoint</Application>
  <PresentationFormat>Expunere pe ecran (4:3)</PresentationFormat>
  <Paragraphs>130</Paragraphs>
  <Slides>25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Comic Sans MS</vt:lpstr>
      <vt:lpstr>Temă Office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pps</dc:creator>
  <cp:keywords>cuvinte monosilabice</cp:keywords>
  <cp:lastModifiedBy>C T</cp:lastModifiedBy>
  <cp:revision>2</cp:revision>
  <dcterms:created xsi:type="dcterms:W3CDTF">2022-05-24T14:53:30Z</dcterms:created>
  <dcterms:modified xsi:type="dcterms:W3CDTF">2022-07-22T08:22:22Z</dcterms:modified>
</cp:coreProperties>
</file>